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66" r:id="rId4"/>
    <p:sldId id="267" r:id="rId5"/>
    <p:sldId id="269" r:id="rId6"/>
    <p:sldId id="268" r:id="rId7"/>
    <p:sldId id="260" r:id="rId8"/>
    <p:sldId id="263" r:id="rId9"/>
    <p:sldId id="264" r:id="rId10"/>
    <p:sldId id="258" r:id="rId11"/>
    <p:sldId id="274" r:id="rId12"/>
    <p:sldId id="275" r:id="rId13"/>
    <p:sldId id="273" r:id="rId14"/>
    <p:sldId id="276" r:id="rId15"/>
    <p:sldId id="272" r:id="rId16"/>
    <p:sldId id="259" r:id="rId17"/>
    <p:sldId id="270" r:id="rId18"/>
    <p:sldId id="271" r:id="rId19"/>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38"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717D2F25-7A59-4ACB-B0B7-12DD175ACDA5}" type="datetimeFigureOut">
              <a:rPr lang="en-GB" smtClean="0"/>
              <a:t>31/07/2018</a:t>
            </a:fld>
            <a:endParaRPr lang="en-GB"/>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D654DD1E-483D-4FE2-8D71-CCD4F6981410}" type="slidenum">
              <a:rPr lang="en-GB" smtClean="0"/>
              <a:t>‹#›</a:t>
            </a:fld>
            <a:endParaRPr lang="en-GB"/>
          </a:p>
        </p:txBody>
      </p:sp>
    </p:spTree>
    <p:extLst>
      <p:ext uri="{BB962C8B-B14F-4D97-AF65-F5344CB8AC3E}">
        <p14:creationId xmlns:p14="http://schemas.microsoft.com/office/powerpoint/2010/main" val="780589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A368A40D-19C3-4BFA-B932-D5D8AF465895}" type="datetimeFigureOut">
              <a:rPr lang="en-GB" smtClean="0"/>
              <a:t>31/07/2018</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E86E5722-A51A-42AA-9AB5-159BFA33DC77}" type="slidenum">
              <a:rPr lang="en-GB" smtClean="0"/>
              <a:t>‹#›</a:t>
            </a:fld>
            <a:endParaRPr lang="en-GB"/>
          </a:p>
        </p:txBody>
      </p:sp>
    </p:spTree>
    <p:extLst>
      <p:ext uri="{BB962C8B-B14F-4D97-AF65-F5344CB8AC3E}">
        <p14:creationId xmlns:p14="http://schemas.microsoft.com/office/powerpoint/2010/main" val="32773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60590-5519-40B9-86B4-4CC277A705A8}" type="slidenum">
              <a:rPr lang="en-GB" smtClean="0"/>
              <a:t>9</a:t>
            </a:fld>
            <a:endParaRPr lang="en-GB"/>
          </a:p>
        </p:txBody>
      </p:sp>
    </p:spTree>
    <p:extLst>
      <p:ext uri="{BB962C8B-B14F-4D97-AF65-F5344CB8AC3E}">
        <p14:creationId xmlns:p14="http://schemas.microsoft.com/office/powerpoint/2010/main" val="153719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00192" y="6356350"/>
            <a:ext cx="2386608" cy="365125"/>
          </a:xfrm>
          <a:prstGeom prst="rect">
            <a:avLst/>
          </a:prstGeom>
        </p:spPr>
        <p:txBody>
          <a:bodyPr/>
          <a:lstStyle>
            <a:lvl1pPr>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32552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27066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4019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8792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9334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5458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6854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41008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74935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74409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24416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457200" y="6356350"/>
            <a:ext cx="2386608" cy="365125"/>
          </a:xfrm>
          <a:prstGeom prst="rect">
            <a:avLst/>
          </a:prstGeom>
        </p:spPr>
        <p:txBody>
          <a:bodyPr/>
          <a:lstStyle>
            <a:lvl1pPr>
              <a:defRPr sz="1100">
                <a:solidFill>
                  <a:schemeClr val="tx1">
                    <a:lumMod val="65000"/>
                    <a:lumOff val="35000"/>
                  </a:schemeClr>
                </a:solidFill>
              </a:defRPr>
            </a:lvl1pPr>
          </a:lstStyle>
          <a:p>
            <a:r>
              <a:rPr lang="en-GB" dirty="0" smtClean="0"/>
              <a:t>Compassion: a facilitator’s guide</a:t>
            </a:r>
            <a:endParaRPr lang="en-GB" dirty="0"/>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lgn="ctr">
              <a:defRPr sz="1100">
                <a:solidFill>
                  <a:schemeClr val="tx1">
                    <a:lumMod val="65000"/>
                    <a:lumOff val="35000"/>
                  </a:schemeClr>
                </a:solidFill>
              </a:defRPr>
            </a:lvl1pPr>
          </a:lstStyle>
          <a:p>
            <a:r>
              <a:rPr lang="en-GB" dirty="0" smtClean="0"/>
              <a:t>Part of the </a:t>
            </a:r>
            <a:r>
              <a:rPr lang="en-GB" i="1" dirty="0" smtClean="0"/>
              <a:t>DNA of Care </a:t>
            </a:r>
            <a:r>
              <a:rPr lang="en-GB" dirty="0" smtClean="0"/>
              <a:t>programme</a:t>
            </a:r>
            <a:endParaRPr lang="en-GB" dirty="0"/>
          </a:p>
        </p:txBody>
      </p:sp>
      <p:sp>
        <p:nvSpPr>
          <p:cNvPr id="9" name="Slide Number Placeholder 5"/>
          <p:cNvSpPr>
            <a:spLocks noGrp="1"/>
          </p:cNvSpPr>
          <p:nvPr>
            <p:ph type="sldNum" sz="quarter" idx="4"/>
          </p:nvPr>
        </p:nvSpPr>
        <p:spPr>
          <a:xfrm>
            <a:off x="6372200" y="6356350"/>
            <a:ext cx="2448272" cy="365125"/>
          </a:xfrm>
          <a:prstGeom prst="rect">
            <a:avLst/>
          </a:prstGeom>
        </p:spPr>
        <p:txBody>
          <a:bodyPr/>
          <a:lstStyle>
            <a:lvl1pPr algn="l">
              <a:defRPr sz="1100">
                <a:solidFill>
                  <a:schemeClr val="tx1">
                    <a:lumMod val="65000"/>
                    <a:lumOff val="35000"/>
                  </a:schemeClr>
                </a:solidFil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82959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patientvoices.org.uk/flv/1006pv384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atientvoices.org.uk/flv/1025pv384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atientvoices.org.uk/flv/1019pv384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atientvoices.org.uk/flv/1013pv384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atientvoices.org.uk/flv/1018pv384s.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lumMod val="65000"/>
                    <a:lumOff val="35000"/>
                  </a:schemeClr>
                </a:solidFill>
              </a:rPr>
              <a:t>Compassionate leadership</a:t>
            </a:r>
            <a:endParaRPr lang="en-GB" dirty="0">
              <a:solidFill>
                <a:schemeClr val="tx1">
                  <a:lumMod val="65000"/>
                  <a:lumOff val="35000"/>
                </a:schemeClr>
              </a:solidFill>
            </a:endParaRPr>
          </a:p>
        </p:txBody>
      </p:sp>
      <p:sp>
        <p:nvSpPr>
          <p:cNvPr id="3" name="Subtitle 2"/>
          <p:cNvSpPr>
            <a:spLocks noGrp="1"/>
          </p:cNvSpPr>
          <p:nvPr>
            <p:ph type="subTitle" idx="1"/>
          </p:nvPr>
        </p:nvSpPr>
        <p:spPr/>
        <p:txBody>
          <a:bodyPr/>
          <a:lstStyle/>
          <a:p>
            <a:r>
              <a:rPr lang="en-GB" dirty="0" smtClean="0">
                <a:solidFill>
                  <a:schemeClr val="tx1">
                    <a:lumMod val="65000"/>
                    <a:lumOff val="35000"/>
                  </a:schemeClr>
                </a:solidFill>
              </a:rPr>
              <a:t>Part of the </a:t>
            </a:r>
            <a:r>
              <a:rPr lang="en-GB" i="1" dirty="0" smtClean="0">
                <a:solidFill>
                  <a:schemeClr val="tx1">
                    <a:lumMod val="65000"/>
                    <a:lumOff val="35000"/>
                  </a:schemeClr>
                </a:solidFill>
              </a:rPr>
              <a:t>DNA of Care </a:t>
            </a:r>
            <a:r>
              <a:rPr lang="en-GB" dirty="0" smtClean="0">
                <a:solidFill>
                  <a:schemeClr val="tx1">
                    <a:lumMod val="65000"/>
                    <a:lumOff val="35000"/>
                  </a:schemeClr>
                </a:solidFill>
              </a:rPr>
              <a:t>Programme</a:t>
            </a:r>
            <a:endParaRPr lang="en-GB" dirty="0">
              <a:solidFill>
                <a:schemeClr val="tx1">
                  <a:lumMod val="65000"/>
                  <a:lumOff val="35000"/>
                </a:schemeClr>
              </a:solidFill>
            </a:endParaRPr>
          </a:p>
        </p:txBody>
      </p:sp>
      <p:pic>
        <p:nvPicPr>
          <p:cNvPr id="1027" name="Picture 4" descr="Best th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873" y="604031"/>
            <a:ext cx="182086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PV logo (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19906"/>
            <a:ext cx="1431925" cy="715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p:cNvSpPr>
            <a:spLocks noChangeArrowheads="1"/>
          </p:cNvSpPr>
          <p:nvPr/>
        </p:nvSpPr>
        <p:spPr bwMode="auto">
          <a:xfrm>
            <a:off x="0"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C:\Users\Pip Hardy\AppData\Local\Microsoft\Windows\INetCache\Content.Word\NHS England logo_NHS Blue_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498" y="628279"/>
            <a:ext cx="1159004" cy="880753"/>
          </a:xfrm>
          <a:prstGeom prst="rect">
            <a:avLst/>
          </a:prstGeom>
          <a:noFill/>
          <a:ln>
            <a:noFill/>
          </a:ln>
        </p:spPr>
      </p:pic>
    </p:spTree>
    <p:extLst>
      <p:ext uri="{BB962C8B-B14F-4D97-AF65-F5344CB8AC3E}">
        <p14:creationId xmlns:p14="http://schemas.microsoft.com/office/powerpoint/2010/main" val="371951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DNA of Care </a:t>
            </a:r>
            <a:r>
              <a:rPr lang="en-GB" dirty="0" smtClean="0"/>
              <a:t>stories of compassionate leadership</a:t>
            </a:r>
            <a:endParaRPr lang="en-GB" dirty="0"/>
          </a:p>
        </p:txBody>
      </p:sp>
      <p:sp>
        <p:nvSpPr>
          <p:cNvPr id="3" name="Content Placeholder 2"/>
          <p:cNvSpPr>
            <a:spLocks noGrp="1"/>
          </p:cNvSpPr>
          <p:nvPr>
            <p:ph idx="1"/>
          </p:nvPr>
        </p:nvSpPr>
        <p:spPr>
          <a:xfrm>
            <a:off x="457200" y="1711349"/>
            <a:ext cx="5050904" cy="4525963"/>
          </a:xfrm>
        </p:spPr>
        <p:txBody>
          <a:bodyPr>
            <a:normAutofit/>
          </a:bodyPr>
          <a:lstStyle/>
          <a:p>
            <a:r>
              <a:rPr lang="en-GB" dirty="0" smtClean="0"/>
              <a:t>Stay</a:t>
            </a:r>
          </a:p>
          <a:p>
            <a:r>
              <a:rPr lang="en-GB" dirty="0" smtClean="0"/>
              <a:t>Floristry, perhaps?</a:t>
            </a:r>
          </a:p>
          <a:p>
            <a:r>
              <a:rPr lang="en-GB" dirty="0" smtClean="0"/>
              <a:t>The light on the water</a:t>
            </a:r>
          </a:p>
          <a:p>
            <a:r>
              <a:rPr lang="en-GB" dirty="0" smtClean="0"/>
              <a:t>Touch</a:t>
            </a:r>
          </a:p>
          <a:p>
            <a:r>
              <a:rPr lang="en-GB" dirty="0" smtClean="0"/>
              <a:t>Just five minutes more</a:t>
            </a:r>
          </a:p>
          <a:p>
            <a:endParaRPr lang="en-GB" dirty="0" smtClean="0"/>
          </a:p>
          <a:p>
            <a:endParaRPr lang="en-GB" dirty="0"/>
          </a:p>
        </p:txBody>
      </p:sp>
      <p:sp>
        <p:nvSpPr>
          <p:cNvPr id="5"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7"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9870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Touch</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Touch</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932436" y="5857527"/>
            <a:ext cx="5591892" cy="307777"/>
          </a:xfrm>
          <a:prstGeom prst="rect">
            <a:avLst/>
          </a:prstGeom>
        </p:spPr>
        <p:txBody>
          <a:bodyPr wrap="square">
            <a:spAutoFit/>
          </a:bodyPr>
          <a:lstStyle/>
          <a:p>
            <a:r>
              <a:rPr lang="en-GB" sz="1400" dirty="0" smtClean="0">
                <a:solidFill>
                  <a:srgbClr val="626262"/>
                </a:solidFill>
              </a:rPr>
              <a:t>www.patientvoices.org.uk/flv/1006pv384s.htm       Damon </a:t>
            </a:r>
            <a:r>
              <a:rPr lang="en-GB" sz="1400" dirty="0" err="1" smtClean="0">
                <a:solidFill>
                  <a:srgbClr val="626262"/>
                </a:solidFill>
              </a:rPr>
              <a:t>Kamming</a:t>
            </a:r>
            <a:r>
              <a:rPr lang="en-GB" sz="1400" dirty="0" smtClean="0">
                <a:solidFill>
                  <a:srgbClr val="626262"/>
                </a:solidFill>
              </a:rPr>
              <a:t> 2016</a:t>
            </a:r>
            <a:endParaRPr lang="en-GB" sz="1400" dirty="0">
              <a:solidFill>
                <a:srgbClr val="626262"/>
              </a:solidFill>
            </a:endParaRPr>
          </a:p>
        </p:txBody>
      </p:sp>
      <p:pic>
        <p:nvPicPr>
          <p:cNvPr id="1028" name="Picture 4" descr="\\WANDERER\server2000\Projects\PV website\wordles\1006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436" y="1825079"/>
            <a:ext cx="5375138" cy="4032448"/>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36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The light on the water</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The light on the water</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a:solidFill>
                  <a:srgbClr val="626262"/>
                </a:solidFill>
              </a:rPr>
              <a:t>    </a:t>
            </a:r>
            <a:r>
              <a:rPr lang="en-GB" sz="1400" dirty="0" smtClean="0">
                <a:solidFill>
                  <a:srgbClr val="626262"/>
                </a:solidFill>
              </a:rPr>
              <a:t>www.patientvoices.org.uk/flv/1025pv384s.htm               Karen </a:t>
            </a:r>
            <a:r>
              <a:rPr lang="en-GB" sz="1400" dirty="0" err="1" smtClean="0">
                <a:solidFill>
                  <a:srgbClr val="626262"/>
                </a:solidFill>
              </a:rPr>
              <a:t>Deeny</a:t>
            </a:r>
            <a:r>
              <a:rPr lang="en-GB" sz="1400" dirty="0" smtClean="0">
                <a:solidFill>
                  <a:srgbClr val="626262"/>
                </a:solidFill>
              </a:rPr>
              <a:t> 2016</a:t>
            </a:r>
            <a:endParaRPr lang="en-GB" sz="1400" dirty="0">
              <a:solidFill>
                <a:srgbClr val="626262"/>
              </a:solidFill>
            </a:endParaRPr>
          </a:p>
        </p:txBody>
      </p:sp>
      <p:pic>
        <p:nvPicPr>
          <p:cNvPr id="3" name="Picture 3" descr="\\WANDERER\server2000\Projects\PV website\wordles\1025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64594"/>
            <a:ext cx="5400600" cy="40504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11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Stay</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Stay</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3" descr="\\WANDERER\server2000\Projects\PV website\wordles\1019pvw320.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3701" y="1700808"/>
            <a:ext cx="5472608" cy="4104456"/>
          </a:xfrm>
          <a:prstGeom prst="rect">
            <a:avLst/>
          </a:prstGeom>
          <a:noFill/>
          <a:ln>
            <a:solidFill>
              <a:srgbClr val="626262"/>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www.patientvoices.org.uk/flv/1019pv384s.htm                 Rachel </a:t>
            </a:r>
            <a:r>
              <a:rPr lang="en-GB" sz="1400" dirty="0" err="1" smtClean="0">
                <a:solidFill>
                  <a:srgbClr val="626262"/>
                </a:solidFill>
              </a:rPr>
              <a:t>Scanlan</a:t>
            </a:r>
            <a:r>
              <a:rPr lang="en-GB" sz="1400" dirty="0" smtClean="0">
                <a:solidFill>
                  <a:srgbClr val="626262"/>
                </a:solidFill>
              </a:rPr>
              <a:t> 2016</a:t>
            </a:r>
            <a:endParaRPr lang="en-GB" sz="1400" dirty="0">
              <a:solidFill>
                <a:srgbClr val="626262"/>
              </a:solidFill>
            </a:endParaRPr>
          </a:p>
        </p:txBody>
      </p:sp>
    </p:spTree>
    <p:extLst>
      <p:ext uri="{BB962C8B-B14F-4D97-AF65-F5344CB8AC3E}">
        <p14:creationId xmlns:p14="http://schemas.microsoft.com/office/powerpoint/2010/main" val="2489989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Just five minutes more</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Just five minutes more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900864" y="5857527"/>
            <a:ext cx="5767480" cy="307777"/>
          </a:xfrm>
          <a:prstGeom prst="rect">
            <a:avLst/>
          </a:prstGeom>
        </p:spPr>
        <p:txBody>
          <a:bodyPr wrap="square">
            <a:spAutoFit/>
          </a:bodyPr>
          <a:lstStyle/>
          <a:p>
            <a:r>
              <a:rPr lang="en-GB" sz="1400" dirty="0" smtClean="0">
                <a:solidFill>
                  <a:srgbClr val="626262"/>
                </a:solidFill>
              </a:rPr>
              <a:t>www.patientvoices.org.uk/flv/1013pv384s.htm       Michelle Lancaster 2016</a:t>
            </a:r>
            <a:endParaRPr lang="en-GB" sz="1400" dirty="0">
              <a:solidFill>
                <a:srgbClr val="626262"/>
              </a:solidFill>
            </a:endParaRPr>
          </a:p>
        </p:txBody>
      </p:sp>
      <p:pic>
        <p:nvPicPr>
          <p:cNvPr id="1026" name="Picture 2" descr="\\WANDERER\server2000\Projects\PV website\wordles\1013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864" y="1778816"/>
            <a:ext cx="5438281" cy="407871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475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Floristry, perhaps?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Floristry, perhaps?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hlinkClick r:id="rId2"/>
              </a:rPr>
              <a:t>www.patientvoices.org.uk/flv/1018pv384s.htm</a:t>
            </a:r>
            <a:r>
              <a:rPr lang="en-GB" sz="1400" dirty="0" smtClean="0">
                <a:solidFill>
                  <a:srgbClr val="626262"/>
                </a:solidFill>
              </a:rPr>
              <a:t>                    </a:t>
            </a:r>
            <a:r>
              <a:rPr lang="en-GB" sz="1400" dirty="0" err="1" smtClean="0">
                <a:solidFill>
                  <a:srgbClr val="626262"/>
                </a:solidFill>
              </a:rPr>
              <a:t>Lizz</a:t>
            </a:r>
            <a:r>
              <a:rPr lang="en-GB" sz="1400" dirty="0" smtClean="0">
                <a:solidFill>
                  <a:srgbClr val="626262"/>
                </a:solidFill>
              </a:rPr>
              <a:t> Summers 2016</a:t>
            </a:r>
            <a:endParaRPr lang="en-GB" sz="1400" dirty="0">
              <a:solidFill>
                <a:srgbClr val="626262"/>
              </a:solidFill>
            </a:endParaRPr>
          </a:p>
        </p:txBody>
      </p:sp>
      <p:pic>
        <p:nvPicPr>
          <p:cNvPr id="1027" name="Picture 3" descr="\\WANDERER\server2000\Projects\PV website\wordles\1018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933" y="1685430"/>
            <a:ext cx="5423002" cy="406725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778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637112"/>
          </a:xfrm>
        </p:spPr>
        <p:txBody>
          <a:bodyPr>
            <a:normAutofit/>
          </a:bodyPr>
          <a:lstStyle/>
          <a:p>
            <a:pPr lvl="0"/>
            <a:r>
              <a:rPr lang="en-GB" dirty="0"/>
              <a:t>How do the stories illustrate the impact </a:t>
            </a:r>
            <a:r>
              <a:rPr lang="en-GB" dirty="0" smtClean="0"/>
              <a:t>of compassionate </a:t>
            </a:r>
            <a:r>
              <a:rPr lang="en-GB" dirty="0"/>
              <a:t>leadership in relation to situations inside and outside of work?</a:t>
            </a:r>
          </a:p>
          <a:p>
            <a:pPr lvl="0"/>
            <a:r>
              <a:rPr lang="en-GB" dirty="0"/>
              <a:t>What actions are illustrated in the stories in relation to modelling compassionate leadership?</a:t>
            </a:r>
          </a:p>
          <a:p>
            <a:pPr lvl="0"/>
            <a:r>
              <a:rPr lang="en-GB" dirty="0"/>
              <a:t>How might these stories inspire compassionate leadership?</a:t>
            </a:r>
          </a:p>
          <a:p>
            <a:endParaRPr lang="en-GB" dirty="0" smtClean="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2770588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709120"/>
          </a:xfrm>
        </p:spPr>
        <p:txBody>
          <a:bodyPr>
            <a:normAutofit fontScale="85000" lnSpcReduction="20000"/>
          </a:bodyPr>
          <a:lstStyle/>
          <a:p>
            <a:pPr>
              <a:lnSpc>
                <a:spcPct val="120000"/>
              </a:lnSpc>
            </a:pPr>
            <a:r>
              <a:rPr lang="en-US" dirty="0"/>
              <a:t>How might these stories support leaders to create more compassionate cultures and </a:t>
            </a:r>
            <a:r>
              <a:rPr lang="en-US" dirty="0" smtClean="0"/>
              <a:t>the sharing </a:t>
            </a:r>
            <a:r>
              <a:rPr lang="en-US" dirty="0"/>
              <a:t>of stories?</a:t>
            </a:r>
            <a:endParaRPr lang="en-GB" dirty="0"/>
          </a:p>
          <a:p>
            <a:pPr lvl="0">
              <a:lnSpc>
                <a:spcPct val="120000"/>
              </a:lnSpc>
            </a:pPr>
            <a:r>
              <a:rPr lang="en-GB" dirty="0" smtClean="0"/>
              <a:t>How </a:t>
            </a:r>
            <a:r>
              <a:rPr lang="en-GB" dirty="0"/>
              <a:t>do the stories focus attention on the difference that compassionate leadership grounded in </a:t>
            </a:r>
            <a:r>
              <a:rPr lang="en-GB" dirty="0" smtClean="0"/>
              <a:t>listening </a:t>
            </a:r>
            <a:r>
              <a:rPr lang="en-GB" dirty="0"/>
              <a:t>can make?</a:t>
            </a:r>
          </a:p>
          <a:p>
            <a:pPr lvl="0">
              <a:lnSpc>
                <a:spcPct val="120000"/>
              </a:lnSpc>
            </a:pPr>
            <a:r>
              <a:rPr lang="en-GB" dirty="0"/>
              <a:t>What three things does this story focus our attention on, in terms of what we should do next?</a:t>
            </a:r>
          </a:p>
          <a:p>
            <a:pPr lvl="0">
              <a:lnSpc>
                <a:spcPct val="120000"/>
              </a:lnSpc>
            </a:pPr>
            <a:r>
              <a:rPr lang="en-GB" dirty="0"/>
              <a:t>Having seen XX story, what is the one thing you feel compelled to do immediately?</a:t>
            </a:r>
          </a:p>
          <a:p>
            <a:endParaRPr lang="en-GB" dirty="0"/>
          </a:p>
        </p:txBody>
      </p:sp>
    </p:spTree>
    <p:extLst>
      <p:ext uri="{BB962C8B-B14F-4D97-AF65-F5344CB8AC3E}">
        <p14:creationId xmlns:p14="http://schemas.microsoft.com/office/powerpoint/2010/main" val="4053345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637112"/>
          </a:xfrm>
        </p:spPr>
        <p:txBody>
          <a:bodyPr>
            <a:normAutofit/>
          </a:bodyPr>
          <a:lstStyle/>
          <a:p>
            <a:r>
              <a:rPr lang="en-GB" sz="3000" dirty="0"/>
              <a:t>How do these stories/this story connect with your own values or the things that really matter to you?</a:t>
            </a:r>
          </a:p>
          <a:p>
            <a:pPr lvl="0"/>
            <a:r>
              <a:rPr lang="en-GB" sz="3000" dirty="0" smtClean="0"/>
              <a:t>What </a:t>
            </a:r>
            <a:r>
              <a:rPr lang="en-GB" sz="3000" dirty="0"/>
              <a:t>concerns does ‘Floristry perhaps?’ raise about the impact of the absence of compassionate leadership?</a:t>
            </a:r>
          </a:p>
          <a:p>
            <a:pPr lvl="0"/>
            <a:r>
              <a:rPr lang="en-GB" sz="3000" dirty="0"/>
              <a:t>How does ‘Five minutes more’ focus our attention on the value of compassionate leadership</a:t>
            </a:r>
            <a:r>
              <a:rPr lang="en-GB" sz="3000" dirty="0" smtClean="0"/>
              <a:t>?</a:t>
            </a:r>
            <a:endParaRPr lang="en-GB" sz="3000"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12661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lumMod val="65000"/>
                    <a:lumOff val="35000"/>
                  </a:schemeClr>
                </a:solidFill>
              </a:rPr>
              <a:t>Creating cultures of compassion</a:t>
            </a:r>
            <a:endParaRPr lang="en-GB" dirty="0">
              <a:solidFill>
                <a:schemeClr val="tx1">
                  <a:lumMod val="65000"/>
                  <a:lumOff val="35000"/>
                </a:schemeClr>
              </a:solidFill>
            </a:endParaRPr>
          </a:p>
        </p:txBody>
      </p:sp>
      <p:sp>
        <p:nvSpPr>
          <p:cNvPr id="3" name="Content Placeholder 2"/>
          <p:cNvSpPr>
            <a:spLocks noGrp="1"/>
          </p:cNvSpPr>
          <p:nvPr>
            <p:ph idx="1"/>
          </p:nvPr>
        </p:nvSpPr>
        <p:spPr>
          <a:xfrm>
            <a:off x="457200" y="1600200"/>
            <a:ext cx="4114800" cy="4709120"/>
          </a:xfrm>
        </p:spPr>
        <p:txBody>
          <a:bodyPr>
            <a:normAutofit fontScale="92500" lnSpcReduction="20000"/>
          </a:bodyPr>
          <a:lstStyle/>
          <a:p>
            <a:pPr marL="0" indent="0">
              <a:buNone/>
            </a:pPr>
            <a:r>
              <a:rPr lang="en-GB" i="1" dirty="0"/>
              <a:t>‘If we want to create cultures of </a:t>
            </a:r>
            <a:r>
              <a:rPr lang="en-GB" i="1" dirty="0" smtClean="0"/>
              <a:t>high-quality, compassionate </a:t>
            </a:r>
            <a:r>
              <a:rPr lang="en-GB" i="1" dirty="0"/>
              <a:t>care, then we need to have leaders who embody the value of compassion as part of their </a:t>
            </a:r>
            <a:r>
              <a:rPr lang="en-GB" i="1" dirty="0" smtClean="0"/>
              <a:t>continually-improving</a:t>
            </a:r>
            <a:r>
              <a:rPr lang="en-GB" i="1" dirty="0"/>
              <a:t>, </a:t>
            </a:r>
            <a:r>
              <a:rPr lang="en-GB" i="1" dirty="0" smtClean="0"/>
              <a:t>high-quality </a:t>
            </a:r>
            <a:r>
              <a:rPr lang="en-GB" i="1" dirty="0"/>
              <a:t>leadership.’</a:t>
            </a:r>
            <a:r>
              <a:rPr lang="en-GB" dirty="0"/>
              <a:t> </a:t>
            </a:r>
            <a:r>
              <a:rPr lang="en-GB" dirty="0" smtClean="0"/>
              <a:t> </a:t>
            </a:r>
          </a:p>
          <a:p>
            <a:pPr marL="0" indent="0">
              <a:buNone/>
            </a:pPr>
            <a:r>
              <a:rPr lang="en-GB" dirty="0"/>
              <a:t>	</a:t>
            </a:r>
            <a:r>
              <a:rPr lang="en-GB" dirty="0" smtClean="0"/>
              <a:t>			</a:t>
            </a:r>
            <a:r>
              <a:rPr lang="en-GB" dirty="0" smtClean="0"/>
              <a:t>		</a:t>
            </a:r>
            <a:r>
              <a:rPr lang="en-GB" sz="2800" dirty="0" smtClean="0"/>
              <a:t>Michael </a:t>
            </a:r>
            <a:r>
              <a:rPr lang="en-GB" sz="2800" dirty="0" smtClean="0"/>
              <a:t>West</a:t>
            </a:r>
            <a:endParaRPr lang="en-GB" sz="2800"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3034680" cy="365125"/>
          </a:xfrm>
          <a:prstGeom prst="rect">
            <a:avLst/>
          </a:prstGeom>
        </p:spPr>
        <p:txBody>
          <a:bodyPr/>
          <a:lstStyle>
            <a:lvl1pPr>
              <a:defRPr/>
            </a:lvl1pPr>
          </a:lstStyle>
          <a:p>
            <a:r>
              <a:rPr lang="en-GB" dirty="0" smtClean="0"/>
              <a:t>Compassionate leadership: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1026" name="Picture 2" descr="\\WANDERER\server2000\Projects\Patient Voices II\PV Projects and workshops\NHS England\Staff stories\Facilitation packs\Photos\IMG_04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90" r="16971"/>
          <a:stretch/>
        </p:blipFill>
        <p:spPr bwMode="auto">
          <a:xfrm>
            <a:off x="4716016" y="1772815"/>
            <a:ext cx="4032448" cy="3626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6200000">
            <a:off x="8249930" y="468508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3774839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solidFill>
                  <a:schemeClr val="tx1">
                    <a:lumMod val="65000"/>
                    <a:lumOff val="35000"/>
                  </a:schemeClr>
                </a:solidFill>
              </a:rPr>
              <a:t>What do compassionate leaders do?</a:t>
            </a:r>
            <a:endParaRPr lang="en-GB" sz="4200" dirty="0">
              <a:solidFill>
                <a:schemeClr val="tx1">
                  <a:lumMod val="65000"/>
                  <a:lumOff val="35000"/>
                </a:schemeClr>
              </a:solidFill>
            </a:endParaRPr>
          </a:p>
        </p:txBody>
      </p:sp>
      <p:sp>
        <p:nvSpPr>
          <p:cNvPr id="3" name="Content Placeholder 2"/>
          <p:cNvSpPr>
            <a:spLocks noGrp="1"/>
          </p:cNvSpPr>
          <p:nvPr>
            <p:ph idx="1"/>
          </p:nvPr>
        </p:nvSpPr>
        <p:spPr>
          <a:xfrm>
            <a:off x="457200" y="1600200"/>
            <a:ext cx="4402832" cy="4525963"/>
          </a:xfrm>
        </p:spPr>
        <p:txBody>
          <a:bodyPr/>
          <a:lstStyle/>
          <a:p>
            <a:r>
              <a:rPr lang="en-GB" dirty="0" smtClean="0"/>
              <a:t>Promote equality, </a:t>
            </a:r>
            <a:r>
              <a:rPr lang="en-GB" dirty="0" smtClean="0"/>
              <a:t>value </a:t>
            </a:r>
            <a:r>
              <a:rPr lang="en-GB" dirty="0" smtClean="0"/>
              <a:t>diversity, </a:t>
            </a:r>
            <a:r>
              <a:rPr lang="en-GB" dirty="0" smtClean="0"/>
              <a:t/>
            </a:r>
            <a:br>
              <a:rPr lang="en-GB" dirty="0" smtClean="0"/>
            </a:br>
            <a:r>
              <a:rPr lang="en-GB" dirty="0" smtClean="0"/>
              <a:t>challenge </a:t>
            </a:r>
            <a:r>
              <a:rPr lang="en-GB" dirty="0" smtClean="0"/>
              <a:t>power imbalances</a:t>
            </a:r>
          </a:p>
          <a:p>
            <a:r>
              <a:rPr lang="en-GB" dirty="0" smtClean="0">
                <a:solidFill>
                  <a:schemeClr val="tx1">
                    <a:lumMod val="65000"/>
                    <a:lumOff val="35000"/>
                  </a:schemeClr>
                </a:solidFill>
              </a:rPr>
              <a:t>Foster ‘intelligent kindness’</a:t>
            </a:r>
          </a:p>
          <a:p>
            <a:r>
              <a:rPr lang="en-GB" dirty="0"/>
              <a:t>Pay attention</a:t>
            </a:r>
          </a:p>
          <a:p>
            <a:endParaRPr lang="en-GB" dirty="0" smtClean="0">
              <a:solidFill>
                <a:schemeClr val="tx1">
                  <a:lumMod val="65000"/>
                  <a:lumOff val="35000"/>
                </a:schemeClr>
              </a:solidFill>
            </a:endParaRPr>
          </a:p>
          <a:p>
            <a:pPr marL="0" indent="0">
              <a:buNone/>
            </a:pP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3034680" cy="365125"/>
          </a:xfrm>
          <a:prstGeom prst="rect">
            <a:avLst/>
          </a:prstGeom>
        </p:spPr>
        <p:txBody>
          <a:bodyPr/>
          <a:lstStyle>
            <a:lvl1pPr>
              <a:defRPr/>
            </a:lvl1pPr>
          </a:lstStyle>
          <a:p>
            <a:r>
              <a:rPr lang="en-GB" dirty="0" smtClean="0"/>
              <a:t>Compassionate leadership: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2050" name="Picture 2" descr="C:\Users\Pip Hardy\Pictures\2013\2013_11_19 iphone\IMG_26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917" y="1772816"/>
            <a:ext cx="4416491" cy="33123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6200000">
            <a:off x="8352874" y="432504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1480081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lumMod val="65000"/>
                    <a:lumOff val="35000"/>
                  </a:schemeClr>
                </a:solidFill>
              </a:rPr>
              <a:t>Sharing values and vision</a:t>
            </a:r>
            <a:endParaRPr lang="en-GB" dirty="0">
              <a:solidFill>
                <a:schemeClr val="tx1">
                  <a:lumMod val="65000"/>
                  <a:lumOff val="35000"/>
                </a:schemeClr>
              </a:solidFill>
            </a:endParaRPr>
          </a:p>
        </p:txBody>
      </p:sp>
      <p:sp>
        <p:nvSpPr>
          <p:cNvPr id="3" name="Content Placeholder 2"/>
          <p:cNvSpPr>
            <a:spLocks noGrp="1"/>
          </p:cNvSpPr>
          <p:nvPr>
            <p:ph idx="1"/>
          </p:nvPr>
        </p:nvSpPr>
        <p:spPr>
          <a:xfrm>
            <a:off x="457200" y="1600200"/>
            <a:ext cx="4258816" cy="4525963"/>
          </a:xfrm>
        </p:spPr>
        <p:txBody>
          <a:bodyPr>
            <a:normAutofit lnSpcReduction="10000"/>
          </a:bodyPr>
          <a:lstStyle/>
          <a:p>
            <a:pPr marL="0" indent="0">
              <a:buNone/>
            </a:pPr>
            <a:r>
              <a:rPr lang="en-GB" i="1" dirty="0"/>
              <a:t>‘If you want to build a ship, do not start by gathering wood, </a:t>
            </a:r>
            <a:r>
              <a:rPr lang="en-GB" i="1" dirty="0" smtClean="0"/>
              <a:t/>
            </a:r>
            <a:br>
              <a:rPr lang="en-GB" i="1" dirty="0" smtClean="0"/>
            </a:br>
            <a:r>
              <a:rPr lang="en-GB" i="1" dirty="0" smtClean="0"/>
              <a:t>cutting </a:t>
            </a:r>
            <a:r>
              <a:rPr lang="en-GB" i="1" dirty="0"/>
              <a:t>planks and assigning tasks. </a:t>
            </a:r>
            <a:r>
              <a:rPr lang="en-GB" i="1" dirty="0" smtClean="0"/>
              <a:t/>
            </a:r>
            <a:br>
              <a:rPr lang="en-GB" i="1" dirty="0" smtClean="0"/>
            </a:br>
            <a:r>
              <a:rPr lang="en-GB" i="1" dirty="0" smtClean="0"/>
              <a:t>Instead</a:t>
            </a:r>
            <a:r>
              <a:rPr lang="en-GB" i="1" dirty="0"/>
              <a:t>, inspire a longing for the wide, endless sea.’ </a:t>
            </a:r>
            <a:endParaRPr lang="en-GB" i="1" dirty="0" smtClean="0"/>
          </a:p>
          <a:p>
            <a:pPr marL="0" indent="0">
              <a:buNone/>
            </a:pPr>
            <a:r>
              <a:rPr lang="en-GB" i="1" dirty="0"/>
              <a:t/>
            </a:r>
            <a:br>
              <a:rPr lang="en-GB" i="1" dirty="0"/>
            </a:br>
            <a:r>
              <a:rPr lang="en-GB" sz="2600" dirty="0" smtClean="0"/>
              <a:t>Antoine </a:t>
            </a:r>
            <a:r>
              <a:rPr lang="en-GB" sz="2600" dirty="0"/>
              <a:t>de St </a:t>
            </a:r>
            <a:r>
              <a:rPr lang="en-GB" sz="2600" dirty="0" err="1"/>
              <a:t>Exupery</a:t>
            </a:r>
            <a:r>
              <a:rPr lang="en-GB" sz="2600" dirty="0"/>
              <a:t>, 1943</a:t>
            </a:r>
            <a:endParaRPr lang="en-GB" sz="2600" i="1" dirty="0"/>
          </a:p>
        </p:txBody>
      </p:sp>
      <p:sp>
        <p:nvSpPr>
          <p:cNvPr id="4" name="Date Placeholder 3"/>
          <p:cNvSpPr>
            <a:spLocks noGrp="1"/>
          </p:cNvSpPr>
          <p:nvPr>
            <p:ph type="dt" sz="half" idx="10"/>
          </p:nvPr>
        </p:nvSpPr>
        <p:spPr>
          <a:xfrm>
            <a:off x="457200" y="6356350"/>
            <a:ext cx="3034680" cy="365125"/>
          </a:xfrm>
          <a:prstGeom prst="rect">
            <a:avLst/>
          </a:prstGeom>
        </p:spPr>
        <p:txBody>
          <a:bodyPr/>
          <a:lstStyle>
            <a:lvl1pPr>
              <a:defRPr/>
            </a:lvl1pPr>
          </a:lstStyle>
          <a:p>
            <a:r>
              <a:rPr lang="en-GB" dirty="0" smtClean="0"/>
              <a:t>Compassionate leadership: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AutoShape 2" descr="Image result for wide open s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descr="C:\Users\Pip Hardy\Desktop\open_sea_summer-t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57" t="5233" r="2685" b="4385"/>
          <a:stretch/>
        </p:blipFill>
        <p:spPr bwMode="auto">
          <a:xfrm>
            <a:off x="4375887" y="1700808"/>
            <a:ext cx="451659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62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lumMod val="65000"/>
                    <a:lumOff val="35000"/>
                  </a:schemeClr>
                </a:solidFill>
              </a:rPr>
              <a:t>Sharing values and vision</a:t>
            </a:r>
            <a:endParaRPr lang="en-GB" dirty="0">
              <a:solidFill>
                <a:schemeClr val="tx1">
                  <a:lumMod val="65000"/>
                  <a:lumOff val="35000"/>
                </a:schemeClr>
              </a:solidFill>
            </a:endParaRPr>
          </a:p>
        </p:txBody>
      </p:sp>
      <p:sp>
        <p:nvSpPr>
          <p:cNvPr id="3" name="Content Placeholder 2"/>
          <p:cNvSpPr>
            <a:spLocks noGrp="1"/>
          </p:cNvSpPr>
          <p:nvPr>
            <p:ph idx="1"/>
          </p:nvPr>
        </p:nvSpPr>
        <p:spPr/>
        <p:txBody>
          <a:bodyPr>
            <a:normAutofit/>
          </a:bodyPr>
          <a:lstStyle/>
          <a:p>
            <a:pPr marL="0" indent="0">
              <a:buNone/>
            </a:pPr>
            <a:r>
              <a:rPr lang="en-GB" i="1" dirty="0"/>
              <a:t>‘If I am not for myself, who will be for me?  </a:t>
            </a:r>
          </a:p>
          <a:p>
            <a:pPr marL="0" indent="0">
              <a:buNone/>
            </a:pPr>
            <a:r>
              <a:rPr lang="en-GB" i="1" dirty="0" smtClean="0"/>
              <a:t>If </a:t>
            </a:r>
            <a:r>
              <a:rPr lang="en-GB" i="1" dirty="0"/>
              <a:t>I am for myself alone, what am I?  </a:t>
            </a:r>
            <a:endParaRPr lang="en-GB" i="1" dirty="0" smtClean="0"/>
          </a:p>
          <a:p>
            <a:pPr marL="0" indent="0">
              <a:buNone/>
            </a:pPr>
            <a:r>
              <a:rPr lang="en-GB" i="1" dirty="0" smtClean="0"/>
              <a:t>If </a:t>
            </a:r>
            <a:r>
              <a:rPr lang="en-GB" i="1" dirty="0"/>
              <a:t>not now, when</a:t>
            </a:r>
            <a:r>
              <a:rPr lang="en-GB" i="1" dirty="0" smtClean="0"/>
              <a:t>?’</a:t>
            </a:r>
          </a:p>
          <a:p>
            <a:pPr marL="0" indent="0">
              <a:buNone/>
            </a:pPr>
            <a:r>
              <a:rPr lang="en-GB" dirty="0" smtClean="0"/>
              <a:t>		</a:t>
            </a:r>
            <a:r>
              <a:rPr lang="en-GB" dirty="0"/>
              <a:t>	</a:t>
            </a:r>
            <a:r>
              <a:rPr lang="en-GB" sz="2600" dirty="0" smtClean="0"/>
              <a:t>Hillel the Elder</a:t>
            </a:r>
            <a:endParaRPr lang="en-GB" sz="2600" dirty="0"/>
          </a:p>
          <a:p>
            <a:pPr marL="0" indent="0">
              <a:buNone/>
            </a:pPr>
            <a:r>
              <a:rPr lang="en-GB" dirty="0" smtClean="0"/>
              <a:t>Public narrative</a:t>
            </a:r>
          </a:p>
          <a:p>
            <a:pPr lvl="1"/>
            <a:r>
              <a:rPr lang="en-GB" dirty="0" smtClean="0"/>
              <a:t>The story of me</a:t>
            </a:r>
          </a:p>
          <a:p>
            <a:pPr lvl="1"/>
            <a:r>
              <a:rPr lang="en-GB" dirty="0" smtClean="0"/>
              <a:t>The story of us</a:t>
            </a:r>
          </a:p>
          <a:p>
            <a:pPr lvl="1"/>
            <a:r>
              <a:rPr lang="en-GB" dirty="0" smtClean="0"/>
              <a:t>The story of now</a:t>
            </a:r>
          </a:p>
          <a:p>
            <a:pPr lvl="1"/>
            <a:endParaRPr lang="en-GB" dirty="0"/>
          </a:p>
        </p:txBody>
      </p:sp>
      <p:sp>
        <p:nvSpPr>
          <p:cNvPr id="4" name="Date Placeholder 3"/>
          <p:cNvSpPr>
            <a:spLocks noGrp="1"/>
          </p:cNvSpPr>
          <p:nvPr>
            <p:ph type="dt" sz="half" idx="10"/>
          </p:nvPr>
        </p:nvSpPr>
        <p:spPr>
          <a:xfrm>
            <a:off x="457200" y="6356350"/>
            <a:ext cx="3034680" cy="365125"/>
          </a:xfrm>
          <a:prstGeom prst="rect">
            <a:avLst/>
          </a:prstGeom>
        </p:spPr>
        <p:txBody>
          <a:bodyPr/>
          <a:lstStyle>
            <a:lvl1pPr>
              <a:defRPr/>
            </a:lvl1pPr>
          </a:lstStyle>
          <a:p>
            <a:r>
              <a:rPr lang="en-GB" dirty="0" smtClean="0"/>
              <a:t>Compassionate leadership: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Image result for Hillel the Eld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00512"/>
            <a:ext cx="2320504" cy="250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Compassionate leadership </a:t>
            </a:r>
            <a:r>
              <a:rPr lang="en-GB" dirty="0" smtClean="0"/>
              <a:t/>
            </a:r>
            <a:br>
              <a:rPr lang="en-GB" dirty="0" smtClean="0"/>
            </a:br>
            <a:r>
              <a:rPr lang="en-GB" dirty="0" smtClean="0"/>
              <a:t>and quality </a:t>
            </a:r>
            <a:r>
              <a:rPr lang="en-GB" dirty="0"/>
              <a:t>improvement</a:t>
            </a:r>
          </a:p>
        </p:txBody>
      </p:sp>
      <p:sp>
        <p:nvSpPr>
          <p:cNvPr id="3" name="Content Placeholder 2"/>
          <p:cNvSpPr>
            <a:spLocks noGrp="1"/>
          </p:cNvSpPr>
          <p:nvPr>
            <p:ph idx="1"/>
          </p:nvPr>
        </p:nvSpPr>
        <p:spPr/>
        <p:txBody>
          <a:bodyPr/>
          <a:lstStyle/>
          <a:p>
            <a:pPr marL="0" indent="0">
              <a:buNone/>
            </a:pPr>
            <a:endParaRPr lang="en-GB" i="1" dirty="0" smtClean="0"/>
          </a:p>
          <a:p>
            <a:r>
              <a:rPr lang="en-GB" dirty="0" smtClean="0"/>
              <a:t>Connect patient experience with staff experience</a:t>
            </a:r>
            <a:endParaRPr lang="en-GB" dirty="0"/>
          </a:p>
          <a:p>
            <a:pPr marL="0" indent="0">
              <a:buNone/>
            </a:pPr>
            <a:endParaRPr lang="en-GB" i="1" dirty="0"/>
          </a:p>
          <a:p>
            <a:pPr marL="0" indent="0">
              <a:buNone/>
            </a:pPr>
            <a:r>
              <a:rPr lang="en-GB" i="1" dirty="0" smtClean="0"/>
              <a:t>	‘</a:t>
            </a:r>
            <a:r>
              <a:rPr lang="en-GB" i="1" dirty="0"/>
              <a:t>People feel engaged because they’ve </a:t>
            </a:r>
            <a:r>
              <a:rPr lang="en-GB" i="1" dirty="0" smtClean="0"/>
              <a:t/>
            </a:r>
            <a:br>
              <a:rPr lang="en-GB" i="1" dirty="0" smtClean="0"/>
            </a:br>
            <a:r>
              <a:rPr lang="en-GB" i="1" dirty="0" smtClean="0"/>
              <a:t>	been 	listened </a:t>
            </a:r>
            <a:r>
              <a:rPr lang="en-GB" i="1" dirty="0"/>
              <a:t>to, not just told what to do</a:t>
            </a:r>
            <a:r>
              <a:rPr lang="en-GB" i="1" dirty="0" smtClean="0"/>
              <a:t>.’ </a:t>
            </a:r>
          </a:p>
          <a:p>
            <a:pPr marL="0" indent="0">
              <a:buNone/>
            </a:pPr>
            <a:r>
              <a:rPr lang="en-GB" dirty="0" smtClean="0"/>
              <a:t>					Andrew Higham</a:t>
            </a:r>
            <a:endParaRPr lang="en-GB" dirty="0"/>
          </a:p>
          <a:p>
            <a:pPr marL="0" indent="0">
              <a:buNone/>
            </a:pPr>
            <a:endParaRPr lang="en-GB" dirty="0" smtClean="0">
              <a:solidFill>
                <a:schemeClr val="tx1">
                  <a:lumMod val="65000"/>
                  <a:lumOff val="35000"/>
                </a:schemeClr>
              </a:solidFill>
            </a:endParaRPr>
          </a:p>
        </p:txBody>
      </p:sp>
      <p:sp>
        <p:nvSpPr>
          <p:cNvPr id="4" name="Date Placeholder 3"/>
          <p:cNvSpPr>
            <a:spLocks noGrp="1"/>
          </p:cNvSpPr>
          <p:nvPr>
            <p:ph type="dt" sz="half" idx="10"/>
          </p:nvPr>
        </p:nvSpPr>
        <p:spPr>
          <a:xfrm>
            <a:off x="457200" y="6356350"/>
            <a:ext cx="3034680" cy="365125"/>
          </a:xfrm>
          <a:prstGeom prst="rect">
            <a:avLst/>
          </a:prstGeom>
        </p:spPr>
        <p:txBody>
          <a:bodyPr/>
          <a:lstStyle>
            <a:lvl1pPr>
              <a:defRPr/>
            </a:lvl1pPr>
          </a:lstStyle>
          <a:p>
            <a:r>
              <a:rPr lang="en-GB" dirty="0" smtClean="0"/>
              <a:t>Compassionate leadership: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2434438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The </a:t>
            </a:r>
            <a:r>
              <a:rPr lang="en-GB" i="1" dirty="0" smtClean="0">
                <a:solidFill>
                  <a:schemeClr val="tx1">
                    <a:lumMod val="65000"/>
                    <a:lumOff val="35000"/>
                  </a:schemeClr>
                </a:solidFill>
              </a:rPr>
              <a:t>DNA of Care</a:t>
            </a:r>
            <a:endParaRPr lang="en-GB" i="1" dirty="0">
              <a:solidFill>
                <a:schemeClr val="tx1">
                  <a:lumMod val="65000"/>
                  <a:lumOff val="35000"/>
                </a:schemeClr>
              </a:solidFill>
            </a:endParaRPr>
          </a:p>
        </p:txBody>
      </p:sp>
      <p:sp>
        <p:nvSpPr>
          <p:cNvPr id="3" name="Content Placeholder 2"/>
          <p:cNvSpPr>
            <a:spLocks noGrp="1"/>
          </p:cNvSpPr>
          <p:nvPr>
            <p:ph idx="1"/>
          </p:nvPr>
        </p:nvSpPr>
        <p:spPr>
          <a:xfrm>
            <a:off x="457200" y="1600200"/>
            <a:ext cx="5050904" cy="4709120"/>
          </a:xfrm>
        </p:spPr>
        <p:txBody>
          <a:bodyPr>
            <a:normAutofit/>
          </a:bodyPr>
          <a:lstStyle/>
          <a:p>
            <a:pPr marL="0" indent="0">
              <a:buNone/>
            </a:pPr>
            <a:r>
              <a:rPr lang="en-GB" sz="2800" i="1" dirty="0" smtClean="0"/>
              <a:t>‘The </a:t>
            </a:r>
            <a:r>
              <a:rPr lang="en-GB" sz="2800" i="1" dirty="0"/>
              <a:t>intertwined relationship between patient care and staff well-being has been likened to the double helix. And so the stories we tell each other are like the DNA of care, transmitting information and shaping cultures, offering learning opportunities and, sometimes, healing</a:t>
            </a:r>
            <a:r>
              <a:rPr lang="en-GB" sz="2800" i="1" dirty="0" smtClean="0"/>
              <a:t>.’</a:t>
            </a:r>
          </a:p>
          <a:p>
            <a:pPr marL="0" indent="0">
              <a:buNone/>
            </a:pPr>
            <a:r>
              <a:rPr lang="en-GB" sz="2200" dirty="0" smtClean="0"/>
              <a:t>	Pip Hardy and Tony Sumner, 2016</a:t>
            </a:r>
            <a:endParaRPr lang="en-GB" sz="2200" dirty="0"/>
          </a:p>
          <a:p>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962672" cy="365125"/>
          </a:xfrm>
          <a:prstGeom prst="rect">
            <a:avLst/>
          </a:prstGeom>
        </p:spPr>
        <p:txBody>
          <a:bodyPr/>
          <a:lstStyle>
            <a:lvl1pPr>
              <a:defRPr/>
            </a:lvl1pPr>
          </a:lstStyle>
          <a:p>
            <a:r>
              <a:rPr lang="en-GB" dirty="0"/>
              <a:t>Compassionate leadership: a facilitator’s guide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WANDERER\server2000\Projects\Patient Voices II\PV Projects and workshops\NHS England\Staff stories\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05210" y="2395603"/>
            <a:ext cx="3792594" cy="246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14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Two sides of the same coin</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962672" cy="365125"/>
          </a:xfrm>
          <a:prstGeom prst="rect">
            <a:avLst/>
          </a:prstGeom>
        </p:spPr>
        <p:txBody>
          <a:bodyPr/>
          <a:lstStyle>
            <a:lvl1pPr>
              <a:defRPr/>
            </a:lvl1pPr>
          </a:lstStyle>
          <a:p>
            <a:r>
              <a:rPr lang="en-GB" dirty="0"/>
              <a:t>Compassionate leadership: a facilitator’s guide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C:\Users\kdeeny\AppData\Local\Microsoft\Windows\Temporary Internet Files\Content.Outlook\EWI7QWEZ\CrwGF0WXYAARYm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4000" contrast="42000"/>
                    </a14:imgEffect>
                  </a14:imgLayer>
                </a14:imgProps>
              </a:ext>
              <a:ext uri="{28A0092B-C50C-407E-A947-70E740481C1C}">
                <a14:useLocalDpi xmlns:a14="http://schemas.microsoft.com/office/drawing/2010/main" val="0"/>
              </a:ext>
            </a:extLst>
          </a:blip>
          <a:srcRect l="11313" r="16503"/>
          <a:stretch/>
        </p:blipFill>
        <p:spPr bwMode="auto">
          <a:xfrm>
            <a:off x="4054320" y="1628800"/>
            <a:ext cx="4590023" cy="38164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95536" y="1700808"/>
            <a:ext cx="3312368" cy="4248472"/>
          </a:xfrm>
        </p:spPr>
        <p:txBody>
          <a:bodyPr>
            <a:normAutofit fontScale="92500"/>
          </a:bodyPr>
          <a:lstStyle/>
          <a:p>
            <a:pPr marL="0" indent="0">
              <a:buNone/>
            </a:pPr>
            <a:r>
              <a:rPr lang="en-GB" sz="2600" b="1" dirty="0" smtClean="0"/>
              <a:t>Staff </a:t>
            </a:r>
            <a:r>
              <a:rPr lang="en-GB" sz="2600" b="1" dirty="0"/>
              <a:t>experience drives patient </a:t>
            </a:r>
            <a:r>
              <a:rPr lang="en-GB" sz="2600" b="1" dirty="0" smtClean="0"/>
              <a:t>experience.</a:t>
            </a:r>
          </a:p>
          <a:p>
            <a:pPr marL="0" indent="0"/>
            <a:endParaRPr lang="en-GB" sz="2600" dirty="0" smtClean="0"/>
          </a:p>
          <a:p>
            <a:pPr marL="0" indent="0">
              <a:buNone/>
            </a:pPr>
            <a:r>
              <a:rPr lang="en-GB" sz="2700" i="1" dirty="0" smtClean="0"/>
              <a:t>‘Focusing </a:t>
            </a:r>
            <a:r>
              <a:rPr lang="en-GB" sz="2700" i="1" dirty="0"/>
              <a:t>on this relationship could be the most important move for the healthcare system to make</a:t>
            </a:r>
            <a:r>
              <a:rPr lang="en-GB" sz="2700" i="1" dirty="0" smtClean="0"/>
              <a:t>.’</a:t>
            </a:r>
          </a:p>
          <a:p>
            <a:pPr marL="0" indent="0">
              <a:buNone/>
            </a:pPr>
            <a:endParaRPr lang="en-GB" sz="2700" i="1" dirty="0" smtClean="0"/>
          </a:p>
          <a:p>
            <a:pPr marL="0" indent="0">
              <a:buNone/>
            </a:pPr>
            <a:r>
              <a:rPr lang="en-GB" sz="2400" dirty="0" smtClean="0"/>
              <a:t>	Karen </a:t>
            </a:r>
            <a:r>
              <a:rPr lang="en-GB" sz="2400" dirty="0" err="1" smtClean="0"/>
              <a:t>Deeny</a:t>
            </a:r>
            <a:r>
              <a:rPr lang="en-GB" sz="2400" dirty="0" smtClean="0"/>
              <a:t>, 2017</a:t>
            </a:r>
          </a:p>
          <a:p>
            <a:pPr marL="0" indent="0">
              <a:buNone/>
            </a:pPr>
            <a:endParaRPr lang="en-GB" sz="2600" b="1" dirty="0">
              <a:solidFill>
                <a:schemeClr val="bg2"/>
              </a:solidFill>
            </a:endParaRPr>
          </a:p>
        </p:txBody>
      </p:sp>
    </p:spTree>
    <p:extLst>
      <p:ext uri="{BB962C8B-B14F-4D97-AF65-F5344CB8AC3E}">
        <p14:creationId xmlns:p14="http://schemas.microsoft.com/office/powerpoint/2010/main" val="2218296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 for all</a:t>
            </a:r>
            <a:endParaRPr lang="en-GB" dirty="0"/>
          </a:p>
        </p:txBody>
      </p:sp>
      <p:sp>
        <p:nvSpPr>
          <p:cNvPr id="3" name="Content Placeholder 2"/>
          <p:cNvSpPr>
            <a:spLocks noGrp="1"/>
          </p:cNvSpPr>
          <p:nvPr>
            <p:ph idx="1"/>
          </p:nvPr>
        </p:nvSpPr>
        <p:spPr>
          <a:xfrm>
            <a:off x="395536" y="1700808"/>
            <a:ext cx="4176464" cy="3888432"/>
          </a:xfrm>
        </p:spPr>
        <p:txBody>
          <a:bodyPr>
            <a:normAutofit/>
          </a:bodyPr>
          <a:lstStyle/>
          <a:p>
            <a:pPr marL="0" indent="0"/>
            <a:endParaRPr lang="en-GB" i="1" dirty="0" smtClean="0">
              <a:solidFill>
                <a:srgbClr val="000000"/>
              </a:solidFill>
            </a:endParaRPr>
          </a:p>
          <a:p>
            <a:pPr marL="0" indent="0">
              <a:buNone/>
            </a:pPr>
            <a:r>
              <a:rPr lang="en-GB" i="1" dirty="0" smtClean="0">
                <a:solidFill>
                  <a:srgbClr val="000000"/>
                </a:solidFill>
              </a:rPr>
              <a:t>‘</a:t>
            </a:r>
            <a:r>
              <a:rPr lang="en-GB" i="1" dirty="0" smtClean="0"/>
              <a:t>Both staff and patients need care, compassion and respect.’ </a:t>
            </a:r>
          </a:p>
          <a:p>
            <a:pPr marL="0" indent="0"/>
            <a:endParaRPr lang="en-GB" dirty="0"/>
          </a:p>
          <a:p>
            <a:pPr marL="0" indent="0">
              <a:buNone/>
            </a:pPr>
            <a:r>
              <a:rPr lang="en-GB" sz="2600" dirty="0" smtClean="0"/>
              <a:t>Professor </a:t>
            </a:r>
            <a:r>
              <a:rPr lang="en-GB" sz="2600" dirty="0"/>
              <a:t>Michael West </a:t>
            </a:r>
            <a:r>
              <a:rPr lang="en-GB" sz="2600" dirty="0" smtClean="0"/>
              <a:t>2014</a:t>
            </a:r>
            <a:endParaRPr lang="en-GB" sz="2600" dirty="0"/>
          </a:p>
          <a:p>
            <a:endParaRPr lang="en-GB" dirty="0"/>
          </a:p>
        </p:txBody>
      </p:sp>
      <p:pic>
        <p:nvPicPr>
          <p:cNvPr id="4" name="Picture 2" descr="\\Wanderer\server2000\Projects\Patient Voices II\Conferences and abstracts\2013\Global Mental Health\IMG_43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04864"/>
            <a:ext cx="4232559" cy="31744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371291" y="468508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
        <p:nvSpPr>
          <p:cNvPr id="6" name="Date Placeholder 3"/>
          <p:cNvSpPr>
            <a:spLocks noGrp="1"/>
          </p:cNvSpPr>
          <p:nvPr>
            <p:ph type="dt" sz="half" idx="10"/>
          </p:nvPr>
        </p:nvSpPr>
        <p:spPr>
          <a:xfrm>
            <a:off x="457200" y="6356350"/>
            <a:ext cx="3034680" cy="365125"/>
          </a:xfrm>
          <a:prstGeom prst="rect">
            <a:avLst/>
          </a:prstGeom>
        </p:spPr>
        <p:txBody>
          <a:bodyPr/>
          <a:lstStyle>
            <a:lvl1pPr>
              <a:defRPr/>
            </a:lvl1pPr>
          </a:lstStyle>
          <a:p>
            <a:r>
              <a:rPr lang="en-GB" dirty="0"/>
              <a:t>Compassionate leadership: a facilitator’s guide</a:t>
            </a: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8"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15956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759</Words>
  <Application>Microsoft Office PowerPoint</Application>
  <PresentationFormat>On-screen Show (4:3)</PresentationFormat>
  <Paragraphs>124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Compassionate leadership</vt:lpstr>
      <vt:lpstr>Creating cultures of compassion</vt:lpstr>
      <vt:lpstr>What do compassionate leaders do?</vt:lpstr>
      <vt:lpstr>Sharing values and vision</vt:lpstr>
      <vt:lpstr>Sharing values and vision</vt:lpstr>
      <vt:lpstr>Compassionate leadership  and quality improvement</vt:lpstr>
      <vt:lpstr>The DNA of Care</vt:lpstr>
      <vt:lpstr>Two sides of the same coin</vt:lpstr>
      <vt:lpstr>Compassion for all</vt:lpstr>
      <vt:lpstr>DNA of Care stories of compassionate leadership</vt:lpstr>
      <vt:lpstr>Touch</vt:lpstr>
      <vt:lpstr>The light on the water</vt:lpstr>
      <vt:lpstr>Stay</vt:lpstr>
      <vt:lpstr>Just five minutes more</vt:lpstr>
      <vt:lpstr>Floristry, perhaps?</vt:lpstr>
      <vt:lpstr>Questions for reflection</vt:lpstr>
      <vt:lpstr>Questions for reflection</vt:lpstr>
      <vt:lpstr>Questions for reflection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dc:title>
  <dc:creator>Pip Hardy</dc:creator>
  <cp:lastModifiedBy>Pip Hardy</cp:lastModifiedBy>
  <cp:revision>28</cp:revision>
  <cp:lastPrinted>2018-07-31T17:07:59Z</cp:lastPrinted>
  <dcterms:created xsi:type="dcterms:W3CDTF">2018-02-01T14:21:16Z</dcterms:created>
  <dcterms:modified xsi:type="dcterms:W3CDTF">2018-07-31T18:26:00Z</dcterms:modified>
</cp:coreProperties>
</file>